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9" r:id="rId6"/>
    <p:sldId id="258" r:id="rId7"/>
    <p:sldId id="259" r:id="rId8"/>
    <p:sldId id="260" r:id="rId9"/>
    <p:sldId id="280" r:id="rId10"/>
    <p:sldId id="261" r:id="rId11"/>
    <p:sldId id="281" r:id="rId12"/>
    <p:sldId id="262" r:id="rId13"/>
    <p:sldId id="263" r:id="rId14"/>
    <p:sldId id="264" r:id="rId15"/>
    <p:sldId id="265" r:id="rId16"/>
    <p:sldId id="266" r:id="rId17"/>
    <p:sldId id="282" r:id="rId18"/>
    <p:sldId id="283" r:id="rId19"/>
    <p:sldId id="284" r:id="rId20"/>
    <p:sldId id="267" r:id="rId21"/>
    <p:sldId id="285" r:id="rId22"/>
    <p:sldId id="286" r:id="rId23"/>
    <p:sldId id="287" r:id="rId24"/>
    <p:sldId id="288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5.xml"/><Relationship Id="rId8" Type="http://schemas.openxmlformats.org/officeDocument/2006/relationships/slide" Target="../slides/slide23.xml"/><Relationship Id="rId7" Type="http://schemas.openxmlformats.org/officeDocument/2006/relationships/slide" Target="../slides/slide12.xml"/><Relationship Id="rId6" Type="http://schemas.openxmlformats.org/officeDocument/2006/relationships/slide" Target="../slides/slide10.xml"/><Relationship Id="rId5" Type="http://schemas.openxmlformats.org/officeDocument/2006/relationships/slide" Target="../slides/slide8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2" Type="http://schemas.openxmlformats.org/officeDocument/2006/relationships/slide" Target="../slides/slide31.xml"/><Relationship Id="rId11" Type="http://schemas.openxmlformats.org/officeDocument/2006/relationships/slide" Target="../slides/slide29.xml"/><Relationship Id="rId10" Type="http://schemas.openxmlformats.org/officeDocument/2006/relationships/slide" Target="../slides/slide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d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5b372ea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0a7849fe&amp;cid=e0a7849fe&amp;vtp=1">
            <a:hlinkClick r:id="rId3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354a2f6f&amp;cid=6354a2f6f&amp;vtp=1">
            <a:hlinkClick r:id="rId4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06b304e0c&amp;cid=06b304e0c&amp;vtp=1">
            <a:hlinkClick r:id="rId5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8596dd2d9&amp;cid=8596dd2d9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a07b58e64&amp;cid=a07b58e64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c6d8c0f6e&amp;cid=c6d8c0f6e&amp;vtp=1">
            <a:hlinkClick r:id="rId8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c69cd1360&amp;cid=c69cd1360&amp;vtp=1">
            <a:hlinkClick r:id="rId9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9609033a&amp;cid=a9609033a&amp;vtp=1">
            <a:hlinkClick r:id="rId10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0178871d2&amp;cid=0178871d2&amp;vtp=1">
            <a:hlinkClick r:id="rId11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daf83654e&amp;cid=daf83654e&amp;vtp=1">
            <a:hlinkClick r:id="rId12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95b372ea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95b372ea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改造我们的学习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8596dd2d9?sp=1&amp;pid=6ca6821f9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，逻辑严密，每处不超过15个字。（6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dirty="0"/>
          </a:p>
        </p:txBody>
      </p:sp>
      <p:sp>
        <p:nvSpPr>
          <p:cNvPr id="3" name="QB_4_AN.13_1#8596dd2d9.blank?pid=6ca6821f9&amp;color=0,0,0&amp;vpa=4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却终生实践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②《水浒传》里的“劫富济贫”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二者有本质的不同</a:t>
            </a: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4_1#8596dd2d9?pid=6ca6821f9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第①处，由前文“虽说自青年时”以及后文“在实践中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悟出的道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理越来越深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”可知，此处突出毛泽东一生实践“学梁山泊好汉”，故填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终生实践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”。第②处，由后文“毛泽东在实践中将其升华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转换成发动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人民参加革命斗争的另一种形式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它与‘劫富济贫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这种水浒英雄行为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相比有共同性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”可知，此处是说《水浒传》里的“劫富济贫”，故填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浒传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》里的‘劫富济贫’”。第③处，由后文“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毛泽东自己解说过这种不同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，此处突出二者的不同本质，故填“二者有本质的不同”。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a07b58e64?sp=1&amp;pid=6ca6821f9&amp;color=0,0,0&amp;vtp=1&amp;bt=1&amp;bbb=1&amp;hb=1&amp;hltap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下文是《改造我们的学习》中的经典内容，请模仿这种风格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句批判现代社会中不良现象或者倡导积极价值观的语句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墙上芦苇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头重脚轻根底浅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山间竹笋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嘴尖皮厚腹中空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3_1#a07b58e64?sp=1&amp;pid=6ca6821f9&amp;color=0,0,0&amp;vtp=1&amp;bt=1&amp;bbb=1&amp;hb=1&amp;hla=1"/>
          <p:cNvSpPr/>
          <p:nvPr/>
        </p:nvSpPr>
        <p:spPr>
          <a:xfrm>
            <a:off x="612648" y="2750953"/>
            <a:ext cx="10963656" cy="350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示例1）时代先锋，心坚志远底气足；奉献模范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德厚情真信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示例2）科研志士，耕勤思睿果实成；施教贤师，讲深育诚知识盈。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示例3）网络水军，话多质劣思想浅；屏幕喷子，胆大心黑品德空。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示例4）网络谣言，词虚意假危害深；直播乱象，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品低质滥格调差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对联与例句结构一致，符合对联特点，得5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6_1#a07b58e64?pid=6ca6821f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首先，分析例句句式特征。从结构上看，“墙上芦苇”和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山间竹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”均为偏正结构，前一个词语表明地点，后一个词语是主体事物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半部分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“头重脚轻根底浅”与“嘴尖皮厚腹中空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每部分都由三个主谓结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构的短语并列组成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且从多个角度对主体事物进行了生动且形象的描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。然后，根据创作要求，结合例句句子结构，拟写即可。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1c2a0d6b?pid=95b372eae&amp;color=0,173,163&amp;vtp=1&amp;bt=1&amp;bbb=1"/>
          <p:cNvSpPr/>
          <p:nvPr/>
        </p:nvSpPr>
        <p:spPr>
          <a:xfrm>
            <a:off x="612648" y="466344"/>
            <a:ext cx="10963656" cy="71202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7_1#cf21f342a?pid=31c2a0d6b&amp;color=0,0,0&amp;vtp=1&amp;bbb=1"/>
          <p:cNvSpPr/>
          <p:nvPr/>
        </p:nvSpPr>
        <p:spPr>
          <a:xfrm>
            <a:off x="612648" y="1159025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新课标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，1—5，19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4" name="QM_3_BD.17_2#cf21f342a?sp=1&amp;pid=31c2a0d6b&amp;color=0,0,0&amp;vtp=1&amp;bbb=1&amp;hb=1"/>
          <p:cNvSpPr/>
          <p:nvPr/>
        </p:nvSpPr>
        <p:spPr>
          <a:xfrm>
            <a:off x="612648" y="1758325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中国由劣势到平衡到优势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日本由优势到平衡到劣势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中国由防御到相持到反攻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日本由进攻到保守到退却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这就是中日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战争的过程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中日战争的必然趋势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于是问题和结论是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中国会亡吗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利是中国的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中国能够速胜吗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不能速胜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必须是持久战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结论是正确的吗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我以为是正确的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cf21f342a?sp=1&amp;pid=31c2a0d6b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讲到这里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亡国论和妥协论者又将跑出来说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中国由劣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势到平衡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需要有同日本相等的军力和经济力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由平衡到优势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有超过日本的军力和经济力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然而这是不可能的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因此上述结论是不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唯武器论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是战争问题中的机械论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是主观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地和片面地看问题的意见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我们的意见与此相反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不但看到武器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且看到人力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武器是战争的重要的因素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但不是决定的因素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因素是人不是物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力量对比不但是军力和经济力的对比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而且是人力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和人心的对比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军力和经济力是要人去掌握的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cf21f342a?sp=1&amp;pid=31c2a0d6b&amp;color=0,0,0&amp;vtp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如果中国人的大多数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日本人的大多数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世界各国人的大多数是站在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抗日战争方面的话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日本少数人强制地掌握着的军力和经济力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还能算是优势吗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它不是优势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掌握比较劣势的军力和经济力的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不就成了优势吗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没有疑义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中国只要坚持抗战和坚持统一战线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其军力和经济力是能够逐渐地加强的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而我们的敌人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经过长期战争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和内外矛盾的削弱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其军力和经济力又必然要起相反的变化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情况下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难道中国也不能变成优势吗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还不止此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目前我们不能把别国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的军力和经济力大量地公开地算作自己方面的力量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难道将来也不能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如果日本的敌人不止中国一个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如果将来有一国或几国以其相当大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cf21f342a?sp=1&amp;pid=31c2a0d6b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量的军力和经济力公开地防御或攻击日本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公开地援助我们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优势不更在我们一方面吗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日本是小国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其战争是退步的和野蛮的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国际地位将益处于孤立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中国是大国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其战争是进步的和正义的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国际地位将益处于多助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所有这些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经过长期发展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难道还不能使敌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我优劣的形势确定地发生变化吗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摘自毛泽东《论持久战》）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3#cf21f342a?sp=1&amp;pid=31c2a0d6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毛泽东发表著名的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论持久战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系统阐述了关于持久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战的战略思想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毛泽东分析了中国实施持久战的外部原因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中日战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争不是任何别的战争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乃是半殖民地半封建的中国和帝国主义的日本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之间在二十世纪三十年代进行的一个决死的战争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他列举了中日双方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互相反对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的四个特点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除战争的正义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非正义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以及与此相关的寡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多助问题外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他特别强调了敌强我弱和敌小我大的问题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3#cf21f342a?sp=1&amp;pid=31c2a0d6b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日本的强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表现在它的军力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经济力和政治组织力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这就决定了中国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的抗日战争不能很快取得胜利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日本的小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表现在国度小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其人力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财力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物力均经不起长期战争的消耗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这就决定了中国可以通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过持久战而最终打败日本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毛泽东分析了中国实施持久战的内部条件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这个条件是什么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 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简单地说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就是把已经发动的抗战发展为全面的全民族的抗战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兵民是胜利之本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为标题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专门论述了全面抗战和全民族抗战的观点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关于军队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他强调要把政治精神贯注于军队之中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这样才能激发官兵最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大限度的抗战热忱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关于民众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他提出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战争的伟力之最深厚的根源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7593e683?pid=95b372ea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2d31b6a03?pid=57593e683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就是有的放矢的态度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就是中国革命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矢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就是马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克思列宁主义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我们中国共产党人所以要找这根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就是为了要射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中国革命和东方革命这个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就是实事求是的态度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就是客观存在着的一切事物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就是客观事物的内部联系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规律性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就是我们去研究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我们要从国内外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省内外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县内外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区内外的实际情况出发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从其中引出其固有的而不是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的规律性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3#cf21f342a?sp=1&amp;pid=31c2a0d6b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存在于民众之中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共产党一直把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放手发动群众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壮大人民力量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作为自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己的抗战路线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人民战争理论的科学性也得到了广泛印证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以毛泽东为首的中国共产党人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不仅提出了抗日持久战战略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且具体阐释了实施抗日持久战的方法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在中国大而弱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日本小而强的情况下敌人可以占地甚广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却在占领地留下很多空虚的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因此抗日游击战争就主要地不是在内线配合正规军的战役作战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而是在外线单独作战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毛泽东还具体分析了游击战的战略内容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战与正规战的配合等问题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在这一思想指导下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共产党领导的军队在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敌后广泛展开游击战争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卓有成效地牵制与消耗日军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发挥了巨大战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略作用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3#cf21f342a?sp=1&amp;pid=31c2a0d6b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有一种说法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认为抗日持久战的思想不是毛泽东最早提出的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种说法主要依据蒋百里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陈诚等人的言论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蒋介石也有过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持久消耗战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的言论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这种认识都源于一个客观存在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即中国是一个落后大国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本是一个先进小国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承认这个客观存在的人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并不需要特别的先见之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就会得出中日战争将是持久战的结论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仅仅看到由客观条件造成的抗日战争的持久性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还远远不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是抗日持久战的战略思想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蒋介石等人缺乏对中国与世界关系以及世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界格局演变的辩证思考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因此他们对所谓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的把握往往脱离实际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盲目地寄希望于西方国家的调停或干预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3#cf21f342a?sp=1&amp;pid=31c2a0d6b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而中国共产党的持久战思想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是建立在对与战争相关的一切外部与内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部复杂因素进行深刻分析的基础之上的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对于战争不同阶段的关系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战略持久与战役速决的关系等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都有完整的科学分析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因此它的持久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战战略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既不会因为一时顺利而幻想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速胜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也不会因为一时挫折而失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去必胜的信心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摘编自荣维木《中国共产党抗日持久战的战略与实践》）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c6d8c0f6e?pid=cf21f342a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c6d8c0f6e.bracket?pid=cf21f342a&amp;color=0,0,0&amp;vpa=5&amp;vtp=1"/>
          <p:cNvSpPr/>
          <p:nvPr/>
        </p:nvSpPr>
        <p:spPr>
          <a:xfrm>
            <a:off x="105924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8_2#c6d8c0f6e.choices?pid=cf21f342a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《论持久战》在分析抗战走势时，并未局限于中日两国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而是展现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出对世界整体局势变化的宏观把握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落后大国面对先进小国的侵略，不可能速胜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必然要经历由劣势到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、由平衡到优势的持久战争过程。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“不但看到武器，而且看到人力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指在承认军力和经济力差距的前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，相信人力和人心才是胜利之本。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中国共产党的抗日持久战思想不只体现在判断抗战将会长久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现在对战争走向作出了全面科学的分析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c6d8c0f6e?pid=cf21f342a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原文是说中日战争的过程和必然趋势，不代表所有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落后大国面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对先进小国的侵略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”的必然趋势。“必然要经历”说法过于绝对。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c69cd1360?pid=cf21f342a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2_1#c69cd1360.bracket?pid=cf21f342a&amp;color=0,0,0&amp;vpa=6&amp;vtp=1"/>
          <p:cNvSpPr/>
          <p:nvPr/>
        </p:nvSpPr>
        <p:spPr>
          <a:xfrm>
            <a:off x="8801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21_2#c69cd1360.choices?pid=cf21f342a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日本的军力和经济力并不占优势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因为它们仅仅掌握在日本少数人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抗日游击战要更多承担外线单独作战的任务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这是当时战争的客观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形势决定的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抗战整体进程是持久的，不过具体到某一场战役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也可根据实际情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况速战速决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中国共产党提出的抗日持久战相信得道多助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也愿意接受国际力量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的援助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3_1#c69cd1360?pid=cf21f342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A项，“日本的军力和经济力并不占优势”错误。根据原文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承认当前日本的军力和经济力是占优势的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，但同时指出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军力和经济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力是要人去掌握的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。如果中国人的大多数、日本人的大多数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国人的大多数是站在抗日战争方面的话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日本少数人强制地掌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握着的军力和经济力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”就不能算是优势了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选项把假设的发展趋势表述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成了实际情况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4_1#a9609033a?pid=cf21f342a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下列选项符合材料二中实施持久战的“内部条件”的一项是（3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5_1#a9609033a.bracket?pid=cf21f342a&amp;color=0,0,0&amp;vpa=7&amp;vtp=1"/>
          <p:cNvSpPr/>
          <p:nvPr/>
        </p:nvSpPr>
        <p:spPr>
          <a:xfrm>
            <a:off x="889666" y="112166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24_2#a9609033a.choices?pid=cf21f342a&amp;color=0,0,0&amp;vtp=1&amp;bbb=1&amp;hb=1"/>
          <p:cNvSpPr/>
          <p:nvPr/>
        </p:nvSpPr>
        <p:spPr>
          <a:xfrm>
            <a:off x="612648" y="180601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敌虽强，但敌之强已为其他不利的因素所减杀。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除东三省等地外，敌实际只能占领大城市、大道和某些平地。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中国的短处是战争力量之弱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而其长处则在其战争本质的进步性和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正义性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动员了全国的老百姓，就造成了陷敌于灭顶之灾的汪洋大海。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6_1#a9609033a?pid=cf21f342a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材料二第三段“分析了中国实施持久战的内部条件”即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全面的全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民族的抗战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”，包括“官兵”“民众”。A项，“其他不利的因素”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是外部条件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项，“敌实际只能占领”是客观局势，属于外部条件。C项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战争本质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的进步性和正义性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”是外部原因。D项，“动员了全国的老百姓”属于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面的全民族的抗战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”，符合实施持久战的“内部条件”。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0178871d2?sp=1&amp;pid=cf21f342a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材料一多处使用了设问句和反问句，请简要分析其论证效果。（4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3_1#0178871d2?sp=1&amp;pid=cf21f342a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设问句在问答之间切中要害，驳斥了典型的错误论调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了文章的主旨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。②以设问句和反问句层层推进，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形成缜密的论证逻辑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设问句和反问句赋予了文章雄辩的气势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增强了文章的感染力和说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。（答出一点得2分，答出两点得3分，答出三点得4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2d31b6a03?pid=57593e683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找出周围事变的内部联系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作为我们行动的向导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而要这样做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不凭主观想象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不凭一时的热情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不凭死的书本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而凭客观存在的事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详细地占有材料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在马克思列宁主义一般原理的指导下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材料中引出正确的结论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不是甲乙丙丁的现象罗列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的滥调文章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而是科学的结论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有实事求是之意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就是党性的表现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就是理论和实际统一的马克思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列宁主义的作风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这是一个共产党员起码应该具备的态度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8_1#0178871d2?pid=cf21f342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设问句中，为了强调某部分内容，故意先提出问题，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明知故问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自问自答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。使用设问，能引人注意，启发思考，使结构紧凑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层次分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。答题时，先找到材料一中的设问句，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然后指出设问句强调的内容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并分析其效果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。反问句有加强语势，强调陈述，激发读者感情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读者印象等功能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。答题时，先找到材料一中的反问句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然后指出反问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句强调的内容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，并分析其效果。设问句与反问句综合运用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使整篇文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章气势如虹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，高屋建瓴，语言表达是非分明，表述有理有据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理能服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，情能感人。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daf83654e?sp=1&amp;pid=cf21f342a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习近平总书记曾以《论持久战》为例，指出要“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善于从战略上看问题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”。请根据材料谈谈《论持久战》对我们“看问题、想问题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么启示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3_1#daf83654e?sp=1&amp;pid=cf21f342a&amp;color=0,0,0&amp;vtp=1&amp;bt=1&amp;bbb=1&amp;hb=1&amp;hla=1"/>
          <p:cNvSpPr/>
          <p:nvPr/>
        </p:nvSpPr>
        <p:spPr>
          <a:xfrm>
            <a:off x="612648" y="23755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要从全局、长远和大势着眼。②要善于抓住问题的根本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要切实考虑解决问题的具体路径和方法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要注意调动和发挥人的主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观能动性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答出三点即可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0_1#daf83654e?pid=cf21f342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pic>
        <p:nvPicPr>
          <p:cNvPr id="3" name="QB_4_AS.30_2#daf83654e?pid=cf21f342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8416" y="1158817"/>
            <a:ext cx="5541264" cy="472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e0a7849fe?pid=2d31b6a03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下列各句中的引号，和文中画波浪线句子中的引号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作用相同的一项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e0a7849fe.bracket?pid=2d31b6a03&amp;color=0,0,0&amp;vpa=1&amp;vtp=1"/>
          <p:cNvSpPr/>
          <p:nvPr/>
        </p:nvSpPr>
        <p:spPr>
          <a:xfrm>
            <a:off x="2502567" y="1115002"/>
            <a:ext cx="495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_2#e0a7849fe.choices?pid=2d31b6a03&amp;color=0,0,0&amp;vtp=1&amp;bbb=1&amp;hb=1"/>
          <p:cNvSpPr/>
          <p:nvPr/>
        </p:nvSpPr>
        <p:spPr>
          <a:xfrm>
            <a:off x="612648" y="1715141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像这样一条多灾多难的祸河，怎么能成为中华民族的“摇篮”呢？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从山脚向上望，只见火把排成许多“之”字形，一直连到天上。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边区的环境不仅艰苦，而且敌人“扫荡”频繁，部队经常转移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两个小孩子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，将有不少困难。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“我们挺过来了！”钟南山院士的感慨，引发广泛共鸣。</a:t>
            </a:r>
            <a:endParaRPr lang="en-US" altLang="zh-CN" sz="2800" dirty="0"/>
          </a:p>
        </p:txBody>
      </p:sp>
      <p:sp>
        <p:nvSpPr>
          <p:cNvPr id="5" name="QC_4_AS.4_1#e0a7849fe?pid=2d31b6a03&amp;color=0,0,0&amp;vtp=1&amp;bbb=1&amp;hb=1"/>
          <p:cNvSpPr/>
          <p:nvPr/>
        </p:nvSpPr>
        <p:spPr>
          <a:xfrm>
            <a:off x="612648" y="4892754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B项和文中画波浪线句子中的引号都标示强调。A项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标示特殊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。C项，标示特定称谓。D项，标示引用。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6354a2f6f?sp=1&amp;pid=2d31b6a03&amp;color=0,0,0&amp;vtp=1&amp;bt=1&amp;bb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请在文中横线处填入恰当的词语。（3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3" name="QB_4_AN.6_1#6354a2f6f.blank?pid=2d31b6a03&amp;color=0,0,0&amp;vpa=2&amp;vtp=1&amp;bbb=1"/>
          <p:cNvSpPr/>
          <p:nvPr/>
        </p:nvSpPr>
        <p:spPr>
          <a:xfrm>
            <a:off x="1499267" y="1068329"/>
            <a:ext cx="72247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①臆造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②夸夸其谈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③哗众取宠（每处1分）</a:t>
            </a:r>
            <a:endParaRPr lang="en-US" altLang="zh-CN" sz="2800" dirty="0"/>
          </a:p>
        </p:txBody>
      </p:sp>
      <p:sp>
        <p:nvSpPr>
          <p:cNvPr id="4" name="QB_4_AS.7_1#6354a2f6f?pid=2d31b6a03&amp;color=0,0,0&amp;vtp=1&amp;bbb=1&amp;hb=1"/>
          <p:cNvSpPr/>
          <p:nvPr/>
        </p:nvSpPr>
        <p:spPr>
          <a:xfrm>
            <a:off x="612648" y="17939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第①处，语境强调的是规律性的“固有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即必须是从现实中总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结出来的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，而非凭空想象出来的。因此可填“臆造”。臆造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凭主观的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想法编造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。第②处，所填写的词语与“甲乙丙丁的现象罗列”并列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同形容那些没有实际内容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、空洞无物的表现，故填写“夸夸其谈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夸其谈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：说话或写文章浮夸，不切实际。第③处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语境描述的这种态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度是实事求是的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，就不能有那种为了迎合众人而故意浮夸的态度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“哗众取宠”。哗众取宠：用言论行动迎合众人，以博得好感或拥护。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6ca6821f9?pid=57593e683&amp;color=0,0,0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学梁山泊好汉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虽说自青年时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在实践中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出的道理越来越深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包含的意义也有所拓展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其中就有学习梁山泊聚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义时的平等精神在内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水浒传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民主性精华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典文学作品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它的故事情节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有着民主含义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体现了中国古代农民阶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级的民主要求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毛泽东的这种评价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实际上把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水浒传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的思想内容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价值提升到了一个新高度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8_1#6ca6821f9?pid=57593e683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毛泽东在实践中将其升华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转换成发动人民参加革命斗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争的另一种形式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打土豪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分田地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毛泽东率领革命队伍上井冈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实行的一项基本政策就是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打土豪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分田地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劫富济贫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种水浒英雄行为相比有共同性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都是追求平等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都是对付超经济剥削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不义之财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对付封建地主阶级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但在更深层次上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自己解说过这种不同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劫富济贫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只重视分配关系的改变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打土豪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分田地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则重视生产关系的变革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我们有一个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分田地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跟在后面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宋江等人不同了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我们将田地分配给大多数农民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让他们发展生产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以作持久之计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我们从根本上实现并且代表了广大农民的利益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根据地的存在打下了经济基础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宋江等人是做不到的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8_1#6ca6821f9?pid=57593e683&amp;color=0,0,0&amp;vtp=1&amp;bt=1&amp;bbb=1&amp;hb=1&amp;zzd= 5"/>
          <p:cNvSpPr/>
          <p:nvPr/>
        </p:nvSpPr>
        <p:spPr>
          <a:xfrm>
            <a:off x="3574955" y="3465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8_1#6ca6821f9?pid=57593e683&amp;color=0,0,0&amp;vtp=1&amp;bt=1&amp;bbb=1&amp;hb=1&amp;zzd= 5"/>
          <p:cNvSpPr/>
          <p:nvPr/>
        </p:nvSpPr>
        <p:spPr>
          <a:xfrm>
            <a:off x="3930555" y="3465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06b304e0c?pid=6ca6821f9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下列句子中的“对付”和文中加点的“对付”，用法相同的一项是（3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0_1#06b304e0c.bracket?pid=6ca6821f9&amp;color=0,0,0&amp;vpa=3&amp;vtp=1"/>
          <p:cNvSpPr/>
          <p:nvPr/>
        </p:nvSpPr>
        <p:spPr>
          <a:xfrm>
            <a:off x="902366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9_2#06b304e0c.choices?pid=6ca6821f9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认了一些字，看信也能对付了。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林冲今番直吃我们对付了。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他俩一向不对付。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这件衣服还能对付着穿一年。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1_1#06b304e0c?pid=6ca6821f9&amp;color=0,0,0&amp;vtp=1&amp;bbb=1&amp;hb=1"/>
          <p:cNvSpPr/>
          <p:nvPr/>
        </p:nvSpPr>
        <p:spPr>
          <a:xfrm>
            <a:off x="612648" y="46799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文中画横线处的“对付”是“收拾”的意思。A项，是“应付”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项，是“收拾”的意思。C项，是“感情相投合”的意思。D项，是“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6755</Words>
  <Application>WPS 演示</Application>
  <PresentationFormat>宽屏</PresentationFormat>
  <Paragraphs>302</Paragraphs>
  <Slides>32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2025-04-01T09:18:00Z</dcterms:created>
  <dcterms:modified xsi:type="dcterms:W3CDTF">2025-09-02T09:26:43Z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D08EACB84C0548799EF3B87B7132E6A2_12</vt:lpwstr>
  </property>
  <property fmtid="{D5CDD505-2E9C-101B-9397-08002B2CF9AE}" pid="3" name="KSOProductBuildVer">
    <vt:lpwstr>2052-12.1.0.22529</vt:lpwstr>
  </property>
</Properties>
</file>